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337389"/>
    <a:srgbClr val="E46868"/>
    <a:srgbClr val="F7C175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5A1A1F-CDE4-4CD6-9037-C43BC75894CA}" v="131" dt="2025-09-19T08:42:05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7"/>
    <p:restoredTop sz="94852"/>
  </p:normalViewPr>
  <p:slideViewPr>
    <p:cSldViewPr snapToGrid="0">
      <p:cViewPr>
        <p:scale>
          <a:sx n="133" d="100"/>
          <a:sy n="133" d="100"/>
        </p:scale>
        <p:origin x="553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A35A1A1F-CDE4-4CD6-9037-C43BC75894CA}"/>
    <pc:docChg chg="modSld">
      <pc:chgData name="Utilisateur" userId="iG5ubVOvUT25vt1OoI3+bnwQi7HKh9+yPL5JjsN27v8=" providerId="None" clId="Web-{A35A1A1F-CDE4-4CD6-9037-C43BC75894CA}" dt="2025-09-19T08:42:05.788" v="72" actId="20577"/>
      <pc:docMkLst>
        <pc:docMk/>
      </pc:docMkLst>
      <pc:sldChg chg="modSp">
        <pc:chgData name="Utilisateur" userId="iG5ubVOvUT25vt1OoI3+bnwQi7HKh9+yPL5JjsN27v8=" providerId="None" clId="Web-{A35A1A1F-CDE4-4CD6-9037-C43BC75894CA}" dt="2025-09-19T08:42:05.788" v="72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A35A1A1F-CDE4-4CD6-9037-C43BC75894CA}" dt="2025-09-19T08:40:54.051" v="33" actId="20577"/>
          <ac:spMkLst>
            <pc:docMk/>
            <pc:sldMk cId="2076937392" sldId="256"/>
            <ac:spMk id="6" creationId="{328E1B45-0CBA-A9CF-FF14-D0EA94699235}"/>
          </ac:spMkLst>
        </pc:spChg>
        <pc:spChg chg="mod">
          <ac:chgData name="Utilisateur" userId="iG5ubVOvUT25vt1OoI3+bnwQi7HKh9+yPL5JjsN27v8=" providerId="None" clId="Web-{A35A1A1F-CDE4-4CD6-9037-C43BC75894CA}" dt="2025-09-19T08:42:05.788" v="72" actId="20577"/>
          <ac:spMkLst>
            <pc:docMk/>
            <pc:sldMk cId="2076937392" sldId="256"/>
            <ac:spMk id="11" creationId="{30106AF2-DA76-3C6B-19EE-AFEDE2A59F90}"/>
          </ac:spMkLst>
        </pc:spChg>
        <pc:spChg chg="mod">
          <ac:chgData name="Utilisateur" userId="iG5ubVOvUT25vt1OoI3+bnwQi7HKh9+yPL5JjsN27v8=" providerId="None" clId="Web-{A35A1A1F-CDE4-4CD6-9037-C43BC75894CA}" dt="2025-09-19T08:42:02.912" v="70" actId="20577"/>
          <ac:spMkLst>
            <pc:docMk/>
            <pc:sldMk cId="2076937392" sldId="256"/>
            <ac:spMk id="16" creationId="{EEFD30F9-A999-49BC-A83C-537EF2E09B1A}"/>
          </ac:spMkLst>
        </pc:spChg>
        <pc:spChg chg="mod">
          <ac:chgData name="Utilisateur" userId="iG5ubVOvUT25vt1OoI3+bnwQi7HKh9+yPL5JjsN27v8=" providerId="None" clId="Web-{A35A1A1F-CDE4-4CD6-9037-C43BC75894CA}" dt="2025-09-19T08:39:23.626" v="7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A35A1A1F-CDE4-4CD6-9037-C43BC75894CA}" dt="2025-09-19T08:40:10.252" v="18" actId="20577"/>
          <ac:spMkLst>
            <pc:docMk/>
            <pc:sldMk cId="2076937392" sldId="256"/>
            <ac:spMk id="31" creationId="{CD32BF91-0FFF-3A1D-D00F-32B7E5A0B6BB}"/>
          </ac:spMkLst>
        </pc:spChg>
        <pc:spChg chg="mod">
          <ac:chgData name="Utilisateur" userId="iG5ubVOvUT25vt1OoI3+bnwQi7HKh9+yPL5JjsN27v8=" providerId="None" clId="Web-{A35A1A1F-CDE4-4CD6-9037-C43BC75894CA}" dt="2025-09-19T08:39:58.565" v="12" actId="20577"/>
          <ac:spMkLst>
            <pc:docMk/>
            <pc:sldMk cId="2076937392" sldId="256"/>
            <ac:spMk id="58" creationId="{BBE49BBC-587E-F44D-155D-6667583A5053}"/>
          </ac:spMkLst>
        </pc:spChg>
        <pc:cxnChg chg="mod">
          <ac:chgData name="Utilisateur" userId="iG5ubVOvUT25vt1OoI3+bnwQi7HKh9+yPL5JjsN27v8=" providerId="None" clId="Web-{A35A1A1F-CDE4-4CD6-9037-C43BC75894CA}" dt="2025-09-19T08:40:13.206" v="20" actId="20577"/>
          <ac:cxnSpMkLst>
            <pc:docMk/>
            <pc:sldMk cId="2076937392" sldId="256"/>
            <ac:cxnSpMk id="32" creationId="{ED0DEF7B-6F32-304C-2861-DCA109B52BB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277361" y="5751646"/>
            <a:ext cx="1313882" cy="701328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Aéroport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Paris-Charles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 Gaulle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2238628" y="2310410"/>
            <a:ext cx="1463605" cy="497017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Hub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aéroportuaire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EFD30F9-A999-49BC-A83C-537EF2E09B1A}"/>
              </a:ext>
            </a:extLst>
          </p:cNvPr>
          <p:cNvSpPr/>
          <p:nvPr/>
        </p:nvSpPr>
        <p:spPr>
          <a:xfrm>
            <a:off x="4331986" y="1400939"/>
            <a:ext cx="2926244" cy="664545"/>
          </a:xfrm>
          <a:prstGeom prst="roundRect">
            <a:avLst>
              <a:gd name="adj" fmla="val 8235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Hub passagers</a:t>
            </a:r>
          </a:p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70,3 millions de passagers en 2024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>
                <a:latin typeface="Open Sans"/>
                <a:ea typeface="Open Sans"/>
                <a:cs typeface="Open Sans"/>
              </a:rPr>
              <a:t>dont 30 % en correspondance</a:t>
            </a:r>
            <a:endParaRPr lang="fr-FR" sz="1200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7D10563A-2946-579F-B370-4C8EB0F8BE3C}"/>
              </a:ext>
            </a:extLst>
          </p:cNvPr>
          <p:cNvCxnSpPr>
            <a:cxnSpLocks/>
            <a:stCxn id="14" idx="3"/>
            <a:endCxn id="6" idx="1"/>
          </p:cNvCxnSpPr>
          <p:nvPr/>
        </p:nvCxnSpPr>
        <p:spPr>
          <a:xfrm>
            <a:off x="3702233" y="2558919"/>
            <a:ext cx="635188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813256" y="467938"/>
            <a:ext cx="3996036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L'aéroport Paris-Charles de Gaulle à Roissy</a:t>
            </a:r>
            <a:endParaRPr lang="fr-FR" sz="1374" b="1" dirty="0" err="1">
              <a:latin typeface="Open Sans"/>
              <a:ea typeface="Open Sans"/>
              <a:cs typeface="Open Sans"/>
            </a:endParaRPr>
          </a:p>
        </p:txBody>
      </p:sp>
      <p:cxnSp>
        <p:nvCxnSpPr>
          <p:cNvPr id="32" name="Connecteur en angle 31">
            <a:extLst>
              <a:ext uri="{FF2B5EF4-FFF2-40B4-BE49-F238E27FC236}">
                <a16:creationId xmlns:a16="http://schemas.microsoft.com/office/drawing/2014/main" id="{ED0DEF7B-6F32-304C-2861-DCA109B52BBD}"/>
              </a:ext>
            </a:extLst>
          </p:cNvPr>
          <p:cNvCxnSpPr>
            <a:cxnSpLocks/>
            <a:stCxn id="16" idx="1"/>
            <a:endCxn id="11" idx="1"/>
          </p:cNvCxnSpPr>
          <p:nvPr/>
        </p:nvCxnSpPr>
        <p:spPr>
          <a:xfrm rot="10800000" flipH="1" flipV="1">
            <a:off x="4331985" y="1733212"/>
            <a:ext cx="5435" cy="1647746"/>
          </a:xfrm>
          <a:prstGeom prst="bentConnector3">
            <a:avLst>
              <a:gd name="adj1" fmla="val -4206072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270000"/>
            <a:ext cx="63500" cy="76200"/>
          </a:xfrm>
          <a:prstGeom prst="rect">
            <a:avLst/>
          </a:prstGeom>
        </p:spPr>
      </p:pic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28E1B45-0CBA-A9CF-FF14-D0EA94699235}"/>
              </a:ext>
            </a:extLst>
          </p:cNvPr>
          <p:cNvSpPr/>
          <p:nvPr/>
        </p:nvSpPr>
        <p:spPr>
          <a:xfrm>
            <a:off x="4337421" y="2310410"/>
            <a:ext cx="2920809" cy="497017"/>
          </a:xfrm>
          <a:prstGeom prst="roundRect">
            <a:avLst>
              <a:gd name="adj" fmla="val 17132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Aéroport pivot du système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de transports aérien mondialisé</a:t>
            </a:r>
            <a:endParaRPr lang="fr-FR" sz="11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0106AF2-DA76-3C6B-19EE-AFEDE2A59F90}"/>
              </a:ext>
            </a:extLst>
          </p:cNvPr>
          <p:cNvSpPr/>
          <p:nvPr/>
        </p:nvSpPr>
        <p:spPr>
          <a:xfrm>
            <a:off x="4337421" y="3048685"/>
            <a:ext cx="2920809" cy="664545"/>
          </a:xfrm>
          <a:prstGeom prst="roundRect">
            <a:avLst>
              <a:gd name="adj" fmla="val 8236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Hub de fret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1,9 million de tonnes de fret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et de courrier en 2024</a:t>
            </a:r>
          </a:p>
        </p:txBody>
      </p:sp>
      <p:cxnSp>
        <p:nvCxnSpPr>
          <p:cNvPr id="27" name="Connecteur en angle 26">
            <a:extLst>
              <a:ext uri="{FF2B5EF4-FFF2-40B4-BE49-F238E27FC236}">
                <a16:creationId xmlns:a16="http://schemas.microsoft.com/office/drawing/2014/main" id="{D912EB82-1206-1C3B-8D94-49F88E9A42C3}"/>
              </a:ext>
            </a:extLst>
          </p:cNvPr>
          <p:cNvCxnSpPr>
            <a:cxnSpLocks/>
            <a:stCxn id="14" idx="1"/>
            <a:endCxn id="56" idx="1"/>
          </p:cNvCxnSpPr>
          <p:nvPr/>
        </p:nvCxnSpPr>
        <p:spPr>
          <a:xfrm rot="10800000" flipV="1">
            <a:off x="2238628" y="2558919"/>
            <a:ext cx="12700" cy="6718434"/>
          </a:xfrm>
          <a:prstGeom prst="bentConnector3">
            <a:avLst>
              <a:gd name="adj1" fmla="val 3315787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E48D2D14-00DE-79A3-2E01-C3E64402B1AB}"/>
              </a:ext>
            </a:extLst>
          </p:cNvPr>
          <p:cNvSpPr/>
          <p:nvPr/>
        </p:nvSpPr>
        <p:spPr>
          <a:xfrm>
            <a:off x="2238628" y="4844505"/>
            <a:ext cx="1463605" cy="497017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Centre de décision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CD32BF91-0FFF-3A1D-D00F-32B7E5A0B6BB}"/>
              </a:ext>
            </a:extLst>
          </p:cNvPr>
          <p:cNvSpPr/>
          <p:nvPr/>
        </p:nvSpPr>
        <p:spPr>
          <a:xfrm>
            <a:off x="4331986" y="4269518"/>
            <a:ext cx="2926244" cy="501361"/>
          </a:xfrm>
          <a:prstGeom prst="roundRect">
            <a:avLst>
              <a:gd name="adj" fmla="val 18454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Sièges sociaux d’Air France,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Fedex Europe, ADP</a:t>
            </a:r>
            <a:endParaRPr lang="fr-FR" sz="1100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DD05AA01-2D2C-F6CF-C510-1F90AD389980}"/>
              </a:ext>
            </a:extLst>
          </p:cNvPr>
          <p:cNvCxnSpPr>
            <a:cxnSpLocks/>
            <a:stCxn id="30" idx="3"/>
            <a:endCxn id="35" idx="1"/>
          </p:cNvCxnSpPr>
          <p:nvPr/>
        </p:nvCxnSpPr>
        <p:spPr>
          <a:xfrm>
            <a:off x="3702233" y="5093014"/>
            <a:ext cx="635188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en angle 33">
            <a:extLst>
              <a:ext uri="{FF2B5EF4-FFF2-40B4-BE49-F238E27FC236}">
                <a16:creationId xmlns:a16="http://schemas.microsoft.com/office/drawing/2014/main" id="{B6235747-50AB-A90A-2DEE-2F09A60B6C8E}"/>
              </a:ext>
            </a:extLst>
          </p:cNvPr>
          <p:cNvCxnSpPr>
            <a:cxnSpLocks/>
            <a:stCxn id="31" idx="1"/>
            <a:endCxn id="36" idx="1"/>
          </p:cNvCxnSpPr>
          <p:nvPr/>
        </p:nvCxnSpPr>
        <p:spPr>
          <a:xfrm rot="10800000" flipH="1" flipV="1">
            <a:off x="4331985" y="4520198"/>
            <a:ext cx="5435" cy="1120093"/>
          </a:xfrm>
          <a:prstGeom prst="bentConnector3">
            <a:avLst>
              <a:gd name="adj1" fmla="val -7216743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49266C34-DAA8-DCA6-D49D-A0576A33AB95}"/>
              </a:ext>
            </a:extLst>
          </p:cNvPr>
          <p:cNvSpPr/>
          <p:nvPr/>
        </p:nvSpPr>
        <p:spPr>
          <a:xfrm>
            <a:off x="4337421" y="4946661"/>
            <a:ext cx="2920809" cy="292705"/>
          </a:xfrm>
          <a:prstGeom prst="roundRect">
            <a:avLst>
              <a:gd name="adj" fmla="val 17132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91 000 emplois</a:t>
            </a:r>
            <a:endParaRPr lang="fr-FR" sz="1100" dirty="0">
              <a:latin typeface="Open Sans" pitchFamily="2" charset="0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747E9767-C57A-2E1B-4739-D5BDCCF3FD66}"/>
              </a:ext>
            </a:extLst>
          </p:cNvPr>
          <p:cNvSpPr/>
          <p:nvPr/>
        </p:nvSpPr>
        <p:spPr>
          <a:xfrm>
            <a:off x="4337421" y="5404817"/>
            <a:ext cx="2920809" cy="470949"/>
          </a:xfrm>
          <a:prstGeom prst="roundRect">
            <a:avLst>
              <a:gd name="adj" fmla="val 14367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Cargo City : la plus grande zone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cargo d’Europe</a:t>
            </a:r>
            <a:endParaRPr lang="fr-FR" sz="1100" dirty="0">
              <a:latin typeface="Open Sans" pitchFamily="2" charset="0"/>
            </a:endParaRP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71E4C953-2FDF-4E2E-1FF5-B4D3ACD61254}"/>
              </a:ext>
            </a:extLst>
          </p:cNvPr>
          <p:cNvSpPr/>
          <p:nvPr/>
        </p:nvSpPr>
        <p:spPr>
          <a:xfrm>
            <a:off x="2238628" y="7315547"/>
            <a:ext cx="1463605" cy="497017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Plateforme multinationale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CB06D586-F667-89D2-AEC0-36E1BA985686}"/>
              </a:ext>
            </a:extLst>
          </p:cNvPr>
          <p:cNvSpPr/>
          <p:nvPr/>
        </p:nvSpPr>
        <p:spPr>
          <a:xfrm>
            <a:off x="4331986" y="6461710"/>
            <a:ext cx="2926244" cy="664545"/>
          </a:xfrm>
          <a:prstGeom prst="roundRect">
            <a:avLst>
              <a:gd name="adj" fmla="val 11132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Axes de transport terrestres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nationaux et européens :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LGV, autoroute A1</a:t>
            </a:r>
            <a:endParaRPr lang="fr-FR" sz="1100" dirty="0">
              <a:latin typeface="Open Sans" pitchFamily="2" charset="0"/>
            </a:endParaRPr>
          </a:p>
        </p:txBody>
      </p: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C6C052EC-AF67-41A5-4FEE-B4BADCC5AFFE}"/>
              </a:ext>
            </a:extLst>
          </p:cNvPr>
          <p:cNvCxnSpPr>
            <a:cxnSpLocks/>
            <a:stCxn id="43" idx="3"/>
            <a:endCxn id="47" idx="1"/>
          </p:cNvCxnSpPr>
          <p:nvPr/>
        </p:nvCxnSpPr>
        <p:spPr>
          <a:xfrm>
            <a:off x="3702233" y="7564056"/>
            <a:ext cx="635188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>
            <a:extLst>
              <a:ext uri="{FF2B5EF4-FFF2-40B4-BE49-F238E27FC236}">
                <a16:creationId xmlns:a16="http://schemas.microsoft.com/office/drawing/2014/main" id="{C11A99B7-3DD6-7C0A-699B-867CE09C5943}"/>
              </a:ext>
            </a:extLst>
          </p:cNvPr>
          <p:cNvCxnSpPr>
            <a:cxnSpLocks/>
            <a:stCxn id="44" idx="1"/>
            <a:endCxn id="48" idx="1"/>
          </p:cNvCxnSpPr>
          <p:nvPr/>
        </p:nvCxnSpPr>
        <p:spPr>
          <a:xfrm rot="10800000" flipH="1" flipV="1">
            <a:off x="4331985" y="6793983"/>
            <a:ext cx="5435" cy="1443348"/>
          </a:xfrm>
          <a:prstGeom prst="bentConnector3">
            <a:avLst>
              <a:gd name="adj1" fmla="val -6862539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633D566D-4963-41F1-67FC-E8904BA26E3C}"/>
              </a:ext>
            </a:extLst>
          </p:cNvPr>
          <p:cNvSpPr/>
          <p:nvPr/>
        </p:nvSpPr>
        <p:spPr>
          <a:xfrm>
            <a:off x="4337421" y="7315547"/>
            <a:ext cx="2920809" cy="497017"/>
          </a:xfrm>
          <a:prstGeom prst="roundRect">
            <a:avLst>
              <a:gd name="adj" fmla="val 17132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Transport aérien :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plus de 300 destinations desservies</a:t>
            </a:r>
            <a:endParaRPr lang="fr-FR" sz="1100" dirty="0">
              <a:latin typeface="Open Sans" pitchFamily="2" charset="0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9AF3FD34-754A-4EC4-1C26-1649C2CD8843}"/>
              </a:ext>
            </a:extLst>
          </p:cNvPr>
          <p:cNvSpPr/>
          <p:nvPr/>
        </p:nvSpPr>
        <p:spPr>
          <a:xfrm>
            <a:off x="4337421" y="8001856"/>
            <a:ext cx="2920809" cy="470949"/>
          </a:xfrm>
          <a:prstGeom prst="roundRect">
            <a:avLst>
              <a:gd name="adj" fmla="val 2049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Transports publics franciliens : RER B, projets de ligne 17 et 19 de métro</a:t>
            </a:r>
            <a:endParaRPr lang="fr-FR" sz="1100" dirty="0">
              <a:latin typeface="Open Sans" pitchFamily="2" charset="0"/>
            </a:endParaRP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62F0EADE-00C4-DCB2-D094-E64EB0AF8265}"/>
              </a:ext>
            </a:extLst>
          </p:cNvPr>
          <p:cNvSpPr/>
          <p:nvPr/>
        </p:nvSpPr>
        <p:spPr>
          <a:xfrm>
            <a:off x="2238628" y="9131000"/>
            <a:ext cx="1463605" cy="292705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Métropole</a:t>
            </a:r>
          </a:p>
        </p:txBody>
      </p: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02322EA4-CE3E-F229-EB27-B7CCF63FA638}"/>
              </a:ext>
            </a:extLst>
          </p:cNvPr>
          <p:cNvCxnSpPr>
            <a:cxnSpLocks/>
            <a:stCxn id="56" idx="3"/>
            <a:endCxn id="58" idx="1"/>
          </p:cNvCxnSpPr>
          <p:nvPr/>
        </p:nvCxnSpPr>
        <p:spPr>
          <a:xfrm>
            <a:off x="3702233" y="9277353"/>
            <a:ext cx="635188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BBE49BBC-587E-F44D-155D-6667583A5053}"/>
              </a:ext>
            </a:extLst>
          </p:cNvPr>
          <p:cNvSpPr/>
          <p:nvPr/>
        </p:nvSpPr>
        <p:spPr>
          <a:xfrm>
            <a:off x="4337421" y="9028844"/>
            <a:ext cx="2920809" cy="497017"/>
          </a:xfrm>
          <a:prstGeom prst="roundRect">
            <a:avLst>
              <a:gd name="adj" fmla="val 17132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À 25 km au nord de Paris,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ville mondiale</a:t>
            </a:r>
            <a:endParaRPr lang="fr-FR" sz="1100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3515A3BD-01AA-C8BB-7AB0-F1F7DEAEA9AB}"/>
              </a:ext>
            </a:extLst>
          </p:cNvPr>
          <p:cNvCxnSpPr>
            <a:cxnSpLocks/>
          </p:cNvCxnSpPr>
          <p:nvPr/>
        </p:nvCxnSpPr>
        <p:spPr>
          <a:xfrm>
            <a:off x="1827910" y="5083389"/>
            <a:ext cx="423419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CCAF39B6-6E19-65E2-7100-954B54E25A5E}"/>
              </a:ext>
            </a:extLst>
          </p:cNvPr>
          <p:cNvCxnSpPr>
            <a:cxnSpLocks/>
          </p:cNvCxnSpPr>
          <p:nvPr/>
        </p:nvCxnSpPr>
        <p:spPr>
          <a:xfrm>
            <a:off x="1827910" y="7547456"/>
            <a:ext cx="423419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3A83FBC3-7B30-1787-FD17-77F1EBFA7176}"/>
              </a:ext>
            </a:extLst>
          </p:cNvPr>
          <p:cNvCxnSpPr>
            <a:cxnSpLocks/>
          </p:cNvCxnSpPr>
          <p:nvPr/>
        </p:nvCxnSpPr>
        <p:spPr>
          <a:xfrm>
            <a:off x="1568027" y="6094041"/>
            <a:ext cx="259883" cy="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138</Words>
  <Application>Microsoft Office PowerPoint</Application>
  <PresentationFormat>Personnalisé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37</cp:revision>
  <dcterms:created xsi:type="dcterms:W3CDTF">2024-05-15T14:38:44Z</dcterms:created>
  <dcterms:modified xsi:type="dcterms:W3CDTF">2025-09-19T08:42:10Z</dcterms:modified>
</cp:coreProperties>
</file>